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84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4/20/2022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hmoud-E-ALI/Capstone-IBM-Coursera/blob/main/labs-jupyter-spacex-Data%20wrangl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hmoud-E-ALI/Capstone-IBM-Coursera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hmoud-E-ALI/Capstone-IBM-Coursera/blob/main/jupyter-labs-eda-sql-coursera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hmoud-E-ALI/Capstone-IBM-Coursera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hmoud-E-ALI/Capstone-IBM-Coursera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hmoud-E-ALI/Capstone-IBM-Coursera/blob/main/SpaceX_Machine%20Learning%20Prediction_Part_5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hmoud-E-ALI/Capstone-IBM-Coursera/blob/main/jupyter-labs-spacex-data-collection-api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hmoud-E-ALI/Capstone-IBM-Coursera/blob/main/jupyter-labs-webscrap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Mahmoud ALI</a:t>
            </a:r>
            <a:endParaRPr lang="en-US" dirty="0">
              <a:solidFill>
                <a:schemeClr val="bg2"/>
              </a:solidFill>
              <a:latin typeface="Abadi"/>
              <a:ea typeface="SF Pro" pitchFamily="2" charset="0"/>
              <a:cs typeface="SF Pro" pitchFamily="2" charset="0"/>
            </a:endParaRP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20-04-2022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386949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is cleaned and duplication and missing values are examined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Missing values are replaced with the appropriate values</a:t>
            </a:r>
          </a:p>
          <a:p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https://github.com/mahmoud-E-ALI/Capstone-IBM-Coursera/blob/main/labs-jupyter-spacex-Data%20wrangling.ipynb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6960" y="1016000"/>
            <a:ext cx="5953760" cy="575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668411" y="1380967"/>
            <a:ext cx="6463910" cy="303863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rgbClr val="A5A5A5">
                    <a:lumMod val="25000"/>
                  </a:srgbClr>
                </a:solidFill>
                <a:latin typeface="Abadi"/>
              </a:rPr>
              <a:t>The data is explored by </a:t>
            </a:r>
            <a:r>
              <a:rPr lang="en-US" sz="2200" dirty="0">
                <a:solidFill>
                  <a:srgbClr val="A5A5A5">
                    <a:lumMod val="25000"/>
                  </a:srgbClr>
                </a:solidFill>
                <a:latin typeface="Abadi"/>
              </a:rPr>
              <a:t>visualizing the relationship between flight number and launch Site, payload and launch site, success rate of each orbit type, flight number and orbit type, the launch success yearly </a:t>
            </a:r>
            <a:endParaRPr lang="en-US" sz="2200" dirty="0" smtClean="0">
              <a:solidFill>
                <a:srgbClr val="A5A5A5">
                  <a:lumMod val="25000"/>
                </a:srgb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rgbClr val="A5A5A5">
                    <a:lumMod val="25000"/>
                  </a:srgbClr>
                </a:solidFill>
                <a:latin typeface="Abadi"/>
                <a:hlinkClick r:id="rId3"/>
              </a:rPr>
              <a:t>https</a:t>
            </a:r>
            <a:r>
              <a:rPr lang="en-US" sz="2200" dirty="0">
                <a:solidFill>
                  <a:srgbClr val="A5A5A5">
                    <a:lumMod val="25000"/>
                  </a:srgbClr>
                </a:solidFill>
                <a:latin typeface="Abadi"/>
                <a:hlinkClick r:id="rId3"/>
              </a:rPr>
              <a:t>://github.com/mahmoud-E-ALI/Capstone-IBM-Coursera/blob/main/jupyter-labs-eda-dataviz.ipynb</a:t>
            </a:r>
            <a:endParaRPr lang="en-US" sz="2200" dirty="0">
              <a:solidFill>
                <a:srgbClr val="A5A5A5">
                  <a:lumMod val="25000"/>
                </a:srgb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80" y="4399786"/>
            <a:ext cx="11376692" cy="2458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2320" y="1469354"/>
            <a:ext cx="4317353" cy="2930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dataset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is used with MYSQL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database 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Different queries are examined using SQL magic function in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Jupyter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queries include: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700" dirty="0" smtClean="0">
                <a:solidFill>
                  <a:schemeClr val="bg2">
                    <a:lumMod val="50000"/>
                  </a:schemeClr>
                </a:solidFill>
                <a:latin typeface="Abadi"/>
              </a:rPr>
              <a:t>The </a:t>
            </a: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names of unique launch sites in the space mission.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7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failed landing outcomes in drone ship, their booster version and launch site names.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https://github.com/mahmoud-E-ALI/Capstone-IBM-Coursera/blob/main/jupyter-labs-eda-sql-coursera.ipynb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42240" y="1875054"/>
            <a:ext cx="6268720" cy="4351338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 lvl="0"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All launch sites are explained on map with adding objects </a:t>
            </a:r>
            <a:r>
              <a:rPr lang="en-US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such as markers, circles, lines to mark the success or failure of launches for each </a:t>
            </a:r>
            <a:r>
              <a:rPr lang="en-US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site.</a:t>
            </a:r>
            <a:endParaRPr lang="en-US" sz="2200" dirty="0">
              <a:solidFill>
                <a:srgbClr val="A5A5A5">
                  <a:lumMod val="25000"/>
                </a:srgbClr>
              </a:solidFill>
              <a:latin typeface="Abadi" panose="020B0604020104020204" pitchFamily="34" charset="0"/>
            </a:endParaRPr>
          </a:p>
          <a:p>
            <a:pPr lvl="0"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An assignment of  failure </a:t>
            </a:r>
            <a:r>
              <a:rPr lang="en-US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or </a:t>
            </a:r>
            <a:r>
              <a:rPr lang="en-US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success on each site is differentiate by color .</a:t>
            </a:r>
          </a:p>
          <a:p>
            <a:pPr lvl="0"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distances between a launch site to its </a:t>
            </a:r>
            <a:r>
              <a:rPr lang="en-US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proximities to railway, high way and coasts are explained.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https://github.com/mahmoud-E-ALI/Capstone-IBM-Coursera/blob/main/lab_jupyter_launch_site_location.ipynb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0959" y="1991361"/>
            <a:ext cx="5679441" cy="3434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783190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alt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application for users to perform interactive visual analytics on </a:t>
            </a:r>
            <a:r>
              <a:rPr lang="en-US" alt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data in real-time</a:t>
            </a:r>
            <a:r>
              <a:rPr lang="en-US" alt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dashboard application contains input components such as a dropdown list and a range slider to interact with a pie chart and a scatter point chart. </a:t>
            </a:r>
            <a:endParaRPr lang="en-US" alt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https://github.com/mahmoud-E-ALI/Capstone-IBM-Coursera/blob/main/spacex_dash_app.py</a:t>
            </a:r>
            <a:endParaRPr lang="en-US" alt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162" y="1693718"/>
            <a:ext cx="5682938" cy="4218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1336" y="1465118"/>
            <a:ext cx="10723419" cy="519545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predictive analysis is started by importing the required packages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Indicating the input data and the output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Splitting the data into train and test data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Try multiple algorithm to get the best results  for the prediction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algorithms are 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 classification algorithm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Support Vector Machine classification algorithm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Tree classification algorithm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Nearest Neighbors classification algorithm</a:t>
            </a:r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https://github.com/mahmoud-E-ALI/Capstone-IBM-Coursera/blob/main/SpaceX_Machine%20Learning%20Prediction_Part_5.ipynb</a:t>
            </a:r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1465118"/>
            <a:ext cx="10045482" cy="17872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Figure shows that as the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increases,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success rate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increases at all launch sites.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20" y="3048000"/>
            <a:ext cx="10861040" cy="3379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18075"/>
            <a:ext cx="10609189" cy="130336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Now if you observe Payload Vs. Launch Site scatter point chart you will find for the VAFB-SLC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launchsite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there are no rockets launched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heavypayload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mass(greater than 10000)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4" y="2993171"/>
            <a:ext cx="10739436" cy="3434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10436469" cy="89476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Figure shows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type, in which the high success rate at ES-L1, GEO, HEO and SSO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976880"/>
            <a:ext cx="5861685" cy="397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65394"/>
            <a:ext cx="10515600" cy="1008724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is shown that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the LEO orbit the Success appears related to the number of flights; on the other hand, there seems to be no relationship between flight number when in GTO orbit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4" y="2676091"/>
            <a:ext cx="11714018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351280"/>
            <a:ext cx="10687961" cy="1235767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heavy payloads the successful landing or positive landing rate are more for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Polar,LEO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ISS.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However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GTO we cannot distinguish this well as both positive landing rate and negative landing(unsuccessful mission) are both there here.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3" y="2787867"/>
            <a:ext cx="12013276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58715"/>
            <a:ext cx="10515600" cy="122208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rgbClr val="000000"/>
                </a:solidFill>
                <a:latin typeface="Helvetica Neue"/>
              </a:rPr>
              <a:t>you can observe that the </a:t>
            </a:r>
            <a:r>
              <a:rPr lang="en-US" sz="2400" dirty="0" err="1">
                <a:solidFill>
                  <a:srgbClr val="000000"/>
                </a:solidFill>
                <a:latin typeface="Helvetica Neue"/>
              </a:rPr>
              <a:t>sucess</a:t>
            </a:r>
            <a:r>
              <a:rPr lang="en-US" sz="2400" dirty="0">
                <a:solidFill>
                  <a:srgbClr val="000000"/>
                </a:solidFill>
                <a:latin typeface="Helvetica Neue"/>
              </a:rPr>
              <a:t> rate since 2013 kept increasing till 2020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06" y="2970789"/>
            <a:ext cx="5665861" cy="38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49705"/>
            <a:ext cx="9745589" cy="11207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querry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used as shown with the DISTINCT keyword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087" y="2797629"/>
            <a:ext cx="9383434" cy="300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63309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`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818" y="2458720"/>
            <a:ext cx="11239985" cy="421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48081"/>
            <a:ext cx="9745589" cy="65341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NASA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300" y="1827188"/>
            <a:ext cx="11483900" cy="50308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9515" y="3074322"/>
            <a:ext cx="7592485" cy="2057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603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4464" y="2636216"/>
            <a:ext cx="9011908" cy="2191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41755"/>
            <a:ext cx="9745589" cy="5213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5227" y="1724035"/>
            <a:ext cx="8862693" cy="513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42191"/>
            <a:ext cx="9745589" cy="8667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649" y="2082800"/>
            <a:ext cx="11650701" cy="4447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463040"/>
            <a:ext cx="6382629" cy="5161280"/>
          </a:xfrm>
          <a:prstGeom prst="rect">
            <a:avLst/>
          </a:prstGeom>
        </p:spPr>
        <p:txBody>
          <a:bodyPr lIns="91440" tIns="45720" rIns="91440" bIns="45720" anchor="t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methodologies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API and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 Scraping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Analysis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Visualization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Folium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Visual Analytics with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Dashboard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Machine Learning Prediction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all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results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Dashboard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Analytics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different algorithms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7053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324" y="2674759"/>
            <a:ext cx="9030960" cy="297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327785"/>
            <a:ext cx="9745589" cy="724535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586" y="2052320"/>
            <a:ext cx="10880025" cy="4604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12557"/>
            <a:ext cx="9745589" cy="82613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480" y="2264366"/>
            <a:ext cx="11724640" cy="2610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78585"/>
            <a:ext cx="9745589" cy="137477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491" y="2459309"/>
            <a:ext cx="11765017" cy="4398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sites on a map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999" y="1574800"/>
            <a:ext cx="10990612" cy="517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 smtClean="0">
                <a:solidFill>
                  <a:srgbClr val="000000"/>
                </a:solidFill>
                <a:latin typeface="Helvetica Neue"/>
              </a:rPr>
              <a:t>The success/failed </a:t>
            </a:r>
            <a:r>
              <a:rPr lang="en-US" b="1" dirty="0">
                <a:solidFill>
                  <a:srgbClr val="000000"/>
                </a:solidFill>
                <a:latin typeface="Helvetica Neue"/>
              </a:rPr>
              <a:t>launches for each site on the map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70" y="2365704"/>
            <a:ext cx="7026110" cy="40615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2480" y="2378701"/>
            <a:ext cx="4705031" cy="3646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b="1" dirty="0">
                <a:solidFill>
                  <a:srgbClr val="000000"/>
                </a:solidFill>
                <a:latin typeface="Helvetica Neue"/>
              </a:rPr>
              <a:t>the distances between a launch site to its proximities</a:t>
            </a:r>
            <a:endParaRPr lang="en-US" b="1" i="0" dirty="0">
              <a:solidFill>
                <a:srgbClr val="000000"/>
              </a:solidFill>
              <a:effectLst/>
              <a:latin typeface="Helvetica Neue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320" y="1578012"/>
            <a:ext cx="6472492" cy="42030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128" y="1314525"/>
            <a:ext cx="4658911" cy="484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Pie chart showing the success </a:t>
            </a:r>
            <a:r>
              <a:rPr lang="en-US" sz="2800" dirty="0" smtClean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rate of all </a:t>
            </a:r>
            <a:r>
              <a:rPr lang="en-US" sz="28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launch site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1" y="2063386"/>
            <a:ext cx="10221751" cy="41630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592320" y="480255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 smtClean="0"/>
              <a:t>The launch site </a:t>
            </a:r>
            <a:r>
              <a:rPr lang="en-US" dirty="0"/>
              <a:t>KSC LC-39A </a:t>
            </a:r>
            <a:r>
              <a:rPr lang="en-US" dirty="0" smtClean="0"/>
              <a:t>has the largest success rate over all sites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530575"/>
            <a:ext cx="10347932" cy="4896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 marL="457200" lvl="1" indent="0" algn="just">
              <a:spcBef>
                <a:spcPts val="1400"/>
              </a:spcBef>
              <a:buNone/>
            </a:pP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X advertises Falcon 9 rocket launches on its website with a cost of 62 million dollars; other providers cost upward of 165 million dollars each, much of the savings is because Space X can reuse the first stage. Therefore, if we can determine if the first stage will land, we can determine the cost of a launch. </a:t>
            </a:r>
            <a:r>
              <a:rPr lang="en-US" sz="1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goal of the project is to create a machine learning pipeline to predict if the first stage will land successfully.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factors affect the successful landing of  the rocket </a:t>
            </a: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interaction of various features that determine the success rate of a successful landing.</a:t>
            </a:r>
          </a:p>
          <a:p>
            <a:pPr lvl="1">
              <a:spcBef>
                <a:spcPts val="1400"/>
              </a:spcBef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operating conditions assist the successful landing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30373"/>
            <a:ext cx="2743200" cy="401638"/>
          </a:xfrm>
        </p:spPr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Pie chart showing the Launch site with the highest launch success ratio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1607694"/>
            <a:ext cx="12070080" cy="432841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1095131" y="5873684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sz="2000" dirty="0">
                <a:solidFill>
                  <a:srgbClr val="0B49CB"/>
                </a:solidFill>
                <a:latin typeface="Abadi"/>
              </a:rPr>
              <a:t>The largest success is at launch site KSC LC-39A, where 23.1% has success over are tries 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1957"/>
            <a:ext cx="10515600" cy="9422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Outcome scatter plot for all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sites 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with different </a:t>
            </a:r>
            <a:r>
              <a:rPr lang="en-US" dirty="0" smtClean="0">
                <a:solidFill>
                  <a:srgbClr val="0B49CB"/>
                </a:solidFill>
                <a:latin typeface="Abadi"/>
              </a:rPr>
              <a:t>payload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42" y="846415"/>
            <a:ext cx="11771475" cy="29982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390" y="3796198"/>
            <a:ext cx="11721627" cy="306180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312300" y="3659971"/>
            <a:ext cx="2449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 from 0- 5000 kg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231207" y="6634832"/>
            <a:ext cx="29176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Payload from 5000- 10000 kg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01822" y="180779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accuracy of models as follows: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logreg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':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0.84,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'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':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0.86,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'tree':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0.92,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': 0.88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It can be shown that the Decision tree has the best accuracy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9950" y="2105659"/>
            <a:ext cx="5693410" cy="379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7084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has the best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8373" y="2734945"/>
            <a:ext cx="4992352" cy="3920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975574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started to increase in 2013 till 2020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ES-L1, GEO, HEO and </a:t>
            </a:r>
            <a:r>
              <a:rPr lang="en-US" sz="220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SSO </a:t>
            </a:r>
            <a:r>
              <a:rPr lang="en-US" sz="220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have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 rate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had the most successful launches of any sites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Decision tree classifier is the best machine learning algorithm for this task.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rgbClr val="E7E6E6">
                    <a:lumMod val="50000"/>
                  </a:srgbClr>
                </a:solidFill>
                <a:latin typeface="Abadi"/>
              </a:rPr>
              <a:t>Data was collected using </a:t>
            </a:r>
            <a:r>
              <a:rPr lang="en-US" sz="7600" dirty="0" err="1">
                <a:solidFill>
                  <a:srgbClr val="E7E6E6">
                    <a:lumMod val="50000"/>
                  </a:srgbClr>
                </a:solidFill>
                <a:latin typeface="Abadi"/>
              </a:rPr>
              <a:t>SpaceX</a:t>
            </a:r>
            <a:r>
              <a:rPr lang="en-US" sz="7600" dirty="0">
                <a:solidFill>
                  <a:srgbClr val="E7E6E6">
                    <a:lumMod val="50000"/>
                  </a:srgbClr>
                </a:solidFill>
                <a:latin typeface="Abadi"/>
              </a:rPr>
              <a:t> API and web scraping from Wikipedia 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rgbClr val="E7E6E6">
                    <a:lumMod val="50000"/>
                  </a:srgbClr>
                </a:solidFill>
                <a:latin typeface="Abadi"/>
              </a:rPr>
              <a:t>Clean data to be suitable for exploratory data analysis and machine learning.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9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9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 algn="just"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The data was collected using various methods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9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Data </a:t>
            </a:r>
            <a:r>
              <a:rPr lang="en-US" sz="19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was collected using get </a:t>
            </a:r>
            <a:r>
              <a:rPr lang="en-US" sz="19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request to the </a:t>
            </a:r>
            <a:r>
              <a:rPr lang="en-US" sz="19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SpaceX</a:t>
            </a:r>
            <a:r>
              <a:rPr lang="en-US" sz="19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API</a:t>
            </a:r>
            <a:r>
              <a:rPr lang="en-US" sz="19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.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9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using .</a:t>
            </a:r>
            <a:r>
              <a:rPr lang="en-US" sz="19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json</a:t>
            </a:r>
            <a:r>
              <a:rPr lang="en-US" sz="19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() </a:t>
            </a:r>
            <a:r>
              <a:rPr lang="en-US" sz="19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and .</a:t>
            </a:r>
            <a:r>
              <a:rPr lang="en-US" sz="19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json_normalize</a:t>
            </a:r>
            <a:r>
              <a:rPr lang="en-US" sz="19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(), the response content is turned to a pandas </a:t>
            </a:r>
            <a:r>
              <a:rPr lang="en-US" sz="19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dataframe</a:t>
            </a:r>
            <a:r>
              <a:rPr lang="en-US" sz="19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.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9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The missing values are </a:t>
            </a:r>
            <a:r>
              <a:rPr lang="en-US" sz="19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examined and replace with the appropriate </a:t>
            </a:r>
            <a:r>
              <a:rPr lang="en-US" sz="19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values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9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A web </a:t>
            </a:r>
            <a:r>
              <a:rPr lang="en-US" sz="19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scraping from Wikipedia for Falcon 9 launch records </a:t>
            </a:r>
            <a:r>
              <a:rPr lang="en-US" sz="19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is performed with  </a:t>
            </a:r>
            <a:r>
              <a:rPr lang="en-US" sz="19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BeautifulSoup</a:t>
            </a:r>
            <a:r>
              <a:rPr lang="en-US" sz="19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. </a:t>
            </a:r>
          </a:p>
          <a:p>
            <a:pPr lvl="1" algn="just"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9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Using the </a:t>
            </a:r>
            <a:r>
              <a:rPr lang="en-US" sz="19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BeautifulSoup</a:t>
            </a:r>
            <a:r>
              <a:rPr lang="en-US" sz="19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, the HTML tables are parsed and converted to pandas </a:t>
            </a:r>
            <a:r>
              <a:rPr lang="en-US" sz="1900" dirty="0" err="1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dataframe</a:t>
            </a:r>
            <a:r>
              <a:rPr lang="en-US" sz="19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.</a:t>
            </a:r>
            <a:endParaRPr lang="en-US" sz="1900" dirty="0">
              <a:solidFill>
                <a:srgbClr val="A5A5A5">
                  <a:lumMod val="25000"/>
                </a:srgb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get </a:t>
            </a:r>
            <a:r>
              <a:rPr lang="en-US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request to the </a:t>
            </a:r>
            <a:r>
              <a:rPr lang="en-US" sz="22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 API </a:t>
            </a:r>
            <a:r>
              <a:rPr lang="en-US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is used to </a:t>
            </a:r>
            <a:r>
              <a:rPr lang="en-US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collect data, clean the requested data and did some </a:t>
            </a:r>
            <a:r>
              <a:rPr lang="en-US" sz="2200" dirty="0" smtClean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data </a:t>
            </a:r>
            <a:r>
              <a:rPr lang="en-US" sz="22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wrangling and formatting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https://github.com/mahmoud-E-ALI/Capstone-IBM-Coursera/blob/main/jupyter-labs-spacex-data-collection-api.ipynb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0261" y="1800224"/>
            <a:ext cx="5461001" cy="412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2" y="1792288"/>
            <a:ext cx="4817988" cy="420687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3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A web scraping from Wikipedia for Falcon 9 launch records is performed with  </a:t>
            </a:r>
            <a:r>
              <a:rPr lang="en-US" sz="23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BeautifulSoup</a:t>
            </a:r>
            <a:r>
              <a:rPr lang="en-US" sz="23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. </a:t>
            </a:r>
          </a:p>
          <a:p>
            <a:pPr algn="just">
              <a:lnSpc>
                <a:spcPct val="100000"/>
              </a:lnSpc>
              <a:spcBef>
                <a:spcPts val="1400"/>
              </a:spcBef>
            </a:pPr>
            <a:r>
              <a:rPr lang="en-US" sz="23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Using the </a:t>
            </a:r>
            <a:r>
              <a:rPr lang="en-US" sz="23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BeautifulSoup</a:t>
            </a:r>
            <a:r>
              <a:rPr lang="en-US" sz="23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, the HTML tables are parsed and converted to pandas </a:t>
            </a:r>
            <a:r>
              <a:rPr lang="en-US" sz="2300" dirty="0" err="1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dataframe</a:t>
            </a:r>
            <a:r>
              <a:rPr lang="en-US" sz="2300" dirty="0">
                <a:solidFill>
                  <a:srgbClr val="A5A5A5">
                    <a:lumMod val="25000"/>
                  </a:srgb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https://github.com/mahmoud-E-ALI/Capstone-IBM-Coursera/blob/main/jupyter-labs-webscraping.ipynb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 dirty="0">
              <a:cs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0400" y="1792288"/>
            <a:ext cx="5697611" cy="423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464</TotalTime>
  <Words>1454</Words>
  <Application>Microsoft Office PowerPoint</Application>
  <PresentationFormat>Widescreen</PresentationFormat>
  <Paragraphs>219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Helvetica Neue</vt:lpstr>
      <vt:lpstr>IBM Plex Mono SemiBold</vt:lpstr>
      <vt:lpstr>IBM Plex Mono Text</vt:lpstr>
      <vt:lpstr>SF Pro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YAMNH</cp:lastModifiedBy>
  <cp:revision>225</cp:revision>
  <dcterms:created xsi:type="dcterms:W3CDTF">2021-04-29T18:58:34Z</dcterms:created>
  <dcterms:modified xsi:type="dcterms:W3CDTF">2022-04-20T21:06:36Z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